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s>
</file>

<file path=ppt/media/>
</file>

<file path=ppt/media/image-1-1.png>
</file>

<file path=ppt/media/image-1-2.png>
</file>

<file path=ppt/media/image-10-1.png>
</file>

<file path=ppt/media/image-11-1.png>
</file>

<file path=ppt/media/image-11-2.png>
</file>

<file path=ppt/media/image-11-3.png>
</file>

<file path=ppt/media/image-11-4.png>
</file>

<file path=ppt/media/image-12-1.png>
</file>

<file path=ppt/media/image-2-1.png>
</file>

<file path=ppt/media/image-2-2.png>
</file>

<file path=ppt/media/image-3-1.png>
</file>

<file path=ppt/media/image-3-2.png>
</file>

<file path=ppt/media/image-4-1.png>
</file>

<file path=ppt/media/image-5-1.png>
</file>

<file path=ppt/media/image-5-2.png>
</file>

<file path=ppt/media/image-6-1.png>
</file>

<file path=ppt/media/image-6-2.png>
</file>

<file path=ppt/media/image-6-3.png>
</file>

<file path=ppt/media/image-6-4.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0-1.png"/><Relationship Id="rId3" Type="http://schemas.openxmlformats.org/officeDocument/2006/relationships/slideLayout" Target="../slideLayouts/slideLayou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6" Type="http://schemas.openxmlformats.org/officeDocument/2006/relationships/slideLayout" Target="../slideLayouts/slideLayout1.xml"/><Relationship Id="rId7"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2-1.png"/><Relationship Id="rId3" Type="http://schemas.openxmlformats.org/officeDocument/2006/relationships/slideLayout" Target="../slideLayouts/slideLayout1.xml"/><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6" Type="http://schemas.openxmlformats.org/officeDocument/2006/relationships/slideLayout" Target="../slideLayouts/slideLayout1.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8-1.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9-1.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6319599" y="1033582"/>
            <a:ext cx="7477601" cy="3332798"/>
          </a:xfrm>
          <a:prstGeom prst="rect">
            <a:avLst/>
          </a:prstGeom>
          <a:noFill/>
          <a:ln/>
        </p:spPr>
        <p:txBody>
          <a:bodyPr wrap="square" rtlCol="0" anchor="t"/>
          <a:lstStyle/>
          <a:p>
            <a:pPr indent="0" marL="0">
              <a:lnSpc>
                <a:spcPts val="6561"/>
              </a:lnSpc>
              <a:buNone/>
            </a:pPr>
            <a:r>
              <a:rPr lang="en-US" sz="5249" b="1" spc="-157" kern="0" dirty="0">
                <a:solidFill>
                  <a:srgbClr val="FFFFFF"/>
                </a:solidFill>
                <a:latin typeface="Inter" pitchFamily="34" charset="0"/>
                <a:ea typeface="Inter" pitchFamily="34" charset="-122"/>
                <a:cs typeface="Inter" pitchFamily="34" charset="-120"/>
              </a:rPr>
              <a:t>Empowering Secure Data Realms: Exploring Blockchain Solutions for Big Data Privacy </a:t>
            </a:r>
            <a:endParaRPr lang="en-US" sz="5249" dirty="0"/>
          </a:p>
        </p:txBody>
      </p:sp>
      <p:sp>
        <p:nvSpPr>
          <p:cNvPr id="5" name="Text 3"/>
          <p:cNvSpPr/>
          <p:nvPr/>
        </p:nvSpPr>
        <p:spPr>
          <a:xfrm>
            <a:off x="6319599" y="4699635"/>
            <a:ext cx="7477601"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Ensuring privacy of big data is a major challenge in our digital era. The distributed and decentralized nature of blockchain technology can offer a solution.</a:t>
            </a:r>
            <a:endParaRPr lang="en-US" sz="1750" dirty="0"/>
          </a:p>
        </p:txBody>
      </p:sp>
      <p:sp>
        <p:nvSpPr>
          <p:cNvPr id="6" name="Text 4"/>
          <p:cNvSpPr/>
          <p:nvPr/>
        </p:nvSpPr>
        <p:spPr>
          <a:xfrm>
            <a:off x="6319599" y="6099096"/>
            <a:ext cx="6674406" cy="416481"/>
          </a:xfrm>
          <a:prstGeom prst="rect">
            <a:avLst/>
          </a:prstGeom>
          <a:noFill/>
          <a:ln/>
        </p:spPr>
        <p:txBody>
          <a:bodyPr wrap="none" rtlCol="0" anchor="t"/>
          <a:lstStyle/>
          <a:p>
            <a:pPr algn="l" indent="0" marL="0">
              <a:lnSpc>
                <a:spcPts val="3281"/>
              </a:lnSpc>
              <a:buNone/>
            </a:pPr>
            <a:r>
              <a:rPr lang="en-US" sz="2624" b="1" spc="-79" kern="0" dirty="0">
                <a:solidFill>
                  <a:srgbClr val="FFFFFF"/>
                </a:solidFill>
                <a:latin typeface="Inter" pitchFamily="34" charset="0"/>
                <a:ea typeface="Inter" pitchFamily="34" charset="-122"/>
                <a:cs typeface="Inter" pitchFamily="34" charset="-120"/>
              </a:rPr>
              <a:t>By,                                Guide                          Reviewer</a:t>
            </a:r>
            <a:endParaRPr lang="en-US" sz="2624" dirty="0"/>
          </a:p>
        </p:txBody>
      </p:sp>
      <p:sp>
        <p:nvSpPr>
          <p:cNvPr id="7" name="Text 5"/>
          <p:cNvSpPr/>
          <p:nvPr/>
        </p:nvSpPr>
        <p:spPr>
          <a:xfrm>
            <a:off x="6319599" y="6848832"/>
            <a:ext cx="6411397" cy="347186"/>
          </a:xfrm>
          <a:prstGeom prst="rect">
            <a:avLst/>
          </a:prstGeom>
          <a:noFill/>
          <a:ln/>
        </p:spPr>
        <p:txBody>
          <a:bodyPr wrap="none" rtlCol="0" anchor="t"/>
          <a:lstStyle/>
          <a:p>
            <a:pPr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Viraj Sonawane            Mr.  Dhamankar           Mr. Pande</a:t>
            </a:r>
            <a:endParaRPr lang="en-US" sz="2187" dirty="0"/>
          </a:p>
        </p:txBody>
      </p:sp>
      <p:pic>
        <p:nvPicPr>
          <p:cNvPr id="8"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656987"/>
            <a:ext cx="10108168"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Future of Blockchain in Big Data Privacy</a:t>
            </a:r>
            <a:endParaRPr lang="en-US" sz="4374" dirty="0"/>
          </a:p>
        </p:txBody>
      </p:sp>
      <p:sp>
        <p:nvSpPr>
          <p:cNvPr id="5" name="Shape 3"/>
          <p:cNvSpPr/>
          <p:nvPr/>
        </p:nvSpPr>
        <p:spPr>
          <a:xfrm>
            <a:off x="2349103" y="1795701"/>
            <a:ext cx="44410" cy="5776793"/>
          </a:xfrm>
          <a:prstGeom prst="rect">
            <a:avLst/>
          </a:prstGeom>
          <a:solidFill>
            <a:srgbClr val="140099"/>
          </a:solidFill>
          <a:ln/>
        </p:spPr>
      </p:sp>
      <p:sp>
        <p:nvSpPr>
          <p:cNvPr id="6" name="Shape 4"/>
          <p:cNvSpPr/>
          <p:nvPr/>
        </p:nvSpPr>
        <p:spPr>
          <a:xfrm>
            <a:off x="2621220" y="2197001"/>
            <a:ext cx="777597" cy="44410"/>
          </a:xfrm>
          <a:prstGeom prst="rect">
            <a:avLst/>
          </a:prstGeom>
          <a:solidFill>
            <a:srgbClr val="140099"/>
          </a:solidFill>
          <a:ln/>
        </p:spPr>
      </p:sp>
      <p:sp>
        <p:nvSpPr>
          <p:cNvPr id="7" name="Shape 5"/>
          <p:cNvSpPr/>
          <p:nvPr/>
        </p:nvSpPr>
        <p:spPr>
          <a:xfrm>
            <a:off x="2121277" y="1969294"/>
            <a:ext cx="499943" cy="499943"/>
          </a:xfrm>
          <a:prstGeom prst="roundRect">
            <a:avLst>
              <a:gd name="adj" fmla="val 20000"/>
            </a:avLst>
          </a:prstGeom>
          <a:solidFill>
            <a:srgbClr val="110080"/>
          </a:solidFill>
          <a:ln w="13811">
            <a:solidFill>
              <a:srgbClr val="140099"/>
            </a:solidFill>
            <a:prstDash val="solid"/>
          </a:ln>
        </p:spPr>
      </p:sp>
      <p:sp>
        <p:nvSpPr>
          <p:cNvPr id="8" name="Text 6"/>
          <p:cNvSpPr/>
          <p:nvPr/>
        </p:nvSpPr>
        <p:spPr>
          <a:xfrm>
            <a:off x="2292370" y="2010966"/>
            <a:ext cx="1577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1</a:t>
            </a:r>
            <a:endParaRPr lang="en-US" sz="2624" dirty="0"/>
          </a:p>
        </p:txBody>
      </p:sp>
      <p:sp>
        <p:nvSpPr>
          <p:cNvPr id="9" name="Text 7"/>
          <p:cNvSpPr/>
          <p:nvPr/>
        </p:nvSpPr>
        <p:spPr>
          <a:xfrm>
            <a:off x="3593306" y="2017871"/>
            <a:ext cx="3008114" cy="347186"/>
          </a:xfrm>
          <a:prstGeom prst="rect">
            <a:avLst/>
          </a:prstGeom>
          <a:noFill/>
          <a:ln/>
        </p:spPr>
        <p:txBody>
          <a:bodyPr wrap="none" rtlCol="0" anchor="t"/>
          <a:lstStyle/>
          <a:p>
            <a:pPr algn="l"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Rise of Decentralization</a:t>
            </a:r>
            <a:endParaRPr lang="en-US" sz="2187" dirty="0"/>
          </a:p>
        </p:txBody>
      </p:sp>
      <p:sp>
        <p:nvSpPr>
          <p:cNvPr id="10" name="Text 8"/>
          <p:cNvSpPr/>
          <p:nvPr/>
        </p:nvSpPr>
        <p:spPr>
          <a:xfrm>
            <a:off x="3593306" y="2587228"/>
            <a:ext cx="8999101" cy="710803"/>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Decentralized data storage and management will become increasingly popular with the rise of blockchain adoption.</a:t>
            </a:r>
            <a:endParaRPr lang="en-US" sz="1750" dirty="0"/>
          </a:p>
        </p:txBody>
      </p:sp>
      <p:sp>
        <p:nvSpPr>
          <p:cNvPr id="11" name="Shape 9"/>
          <p:cNvSpPr/>
          <p:nvPr/>
        </p:nvSpPr>
        <p:spPr>
          <a:xfrm>
            <a:off x="2621220" y="4196655"/>
            <a:ext cx="777597" cy="44410"/>
          </a:xfrm>
          <a:prstGeom prst="rect">
            <a:avLst/>
          </a:prstGeom>
          <a:solidFill>
            <a:srgbClr val="140099"/>
          </a:solidFill>
          <a:ln/>
        </p:spPr>
      </p:sp>
      <p:sp>
        <p:nvSpPr>
          <p:cNvPr id="12" name="Shape 10"/>
          <p:cNvSpPr/>
          <p:nvPr/>
        </p:nvSpPr>
        <p:spPr>
          <a:xfrm>
            <a:off x="2121277" y="3968948"/>
            <a:ext cx="499943" cy="499943"/>
          </a:xfrm>
          <a:prstGeom prst="roundRect">
            <a:avLst>
              <a:gd name="adj" fmla="val 20000"/>
            </a:avLst>
          </a:prstGeom>
          <a:solidFill>
            <a:srgbClr val="110080"/>
          </a:solidFill>
          <a:ln w="13811">
            <a:solidFill>
              <a:srgbClr val="140099"/>
            </a:solidFill>
            <a:prstDash val="solid"/>
          </a:ln>
        </p:spPr>
      </p:sp>
      <p:sp>
        <p:nvSpPr>
          <p:cNvPr id="13" name="Text 11"/>
          <p:cNvSpPr/>
          <p:nvPr/>
        </p:nvSpPr>
        <p:spPr>
          <a:xfrm>
            <a:off x="2273320" y="4010620"/>
            <a:ext cx="1958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2</a:t>
            </a:r>
            <a:endParaRPr lang="en-US" sz="2624" dirty="0"/>
          </a:p>
        </p:txBody>
      </p:sp>
      <p:sp>
        <p:nvSpPr>
          <p:cNvPr id="14" name="Text 12"/>
          <p:cNvSpPr/>
          <p:nvPr/>
        </p:nvSpPr>
        <p:spPr>
          <a:xfrm>
            <a:off x="3593306" y="4017526"/>
            <a:ext cx="4602599" cy="347186"/>
          </a:xfrm>
          <a:prstGeom prst="rect">
            <a:avLst/>
          </a:prstGeom>
          <a:noFill/>
          <a:ln/>
        </p:spPr>
        <p:txBody>
          <a:bodyPr wrap="none" rtlCol="0" anchor="t"/>
          <a:lstStyle/>
          <a:p>
            <a:pPr algn="l"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Emergence of New Business Models</a:t>
            </a:r>
            <a:endParaRPr lang="en-US" sz="2187" dirty="0"/>
          </a:p>
        </p:txBody>
      </p:sp>
      <p:sp>
        <p:nvSpPr>
          <p:cNvPr id="15" name="Text 13"/>
          <p:cNvSpPr/>
          <p:nvPr/>
        </p:nvSpPr>
        <p:spPr>
          <a:xfrm>
            <a:off x="3593306" y="4586883"/>
            <a:ext cx="8999101" cy="710803"/>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New revenue streams and business models will emerge as companies can monetize their data securely.</a:t>
            </a:r>
            <a:endParaRPr lang="en-US" sz="1750" dirty="0"/>
          </a:p>
        </p:txBody>
      </p:sp>
      <p:sp>
        <p:nvSpPr>
          <p:cNvPr id="16" name="Shape 14"/>
          <p:cNvSpPr/>
          <p:nvPr/>
        </p:nvSpPr>
        <p:spPr>
          <a:xfrm>
            <a:off x="2621220" y="6196310"/>
            <a:ext cx="777597" cy="44410"/>
          </a:xfrm>
          <a:prstGeom prst="rect">
            <a:avLst/>
          </a:prstGeom>
          <a:solidFill>
            <a:srgbClr val="140099"/>
          </a:solidFill>
          <a:ln/>
        </p:spPr>
      </p:sp>
      <p:sp>
        <p:nvSpPr>
          <p:cNvPr id="17" name="Shape 15"/>
          <p:cNvSpPr/>
          <p:nvPr/>
        </p:nvSpPr>
        <p:spPr>
          <a:xfrm>
            <a:off x="2121277" y="5968603"/>
            <a:ext cx="499943" cy="499943"/>
          </a:xfrm>
          <a:prstGeom prst="roundRect">
            <a:avLst>
              <a:gd name="adj" fmla="val 20000"/>
            </a:avLst>
          </a:prstGeom>
          <a:solidFill>
            <a:srgbClr val="110080"/>
          </a:solidFill>
          <a:ln w="13811">
            <a:solidFill>
              <a:srgbClr val="140099"/>
            </a:solidFill>
            <a:prstDash val="solid"/>
          </a:ln>
        </p:spPr>
      </p:sp>
      <p:sp>
        <p:nvSpPr>
          <p:cNvPr id="18" name="Text 16"/>
          <p:cNvSpPr/>
          <p:nvPr/>
        </p:nvSpPr>
        <p:spPr>
          <a:xfrm>
            <a:off x="2269510" y="6010275"/>
            <a:ext cx="20347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3</a:t>
            </a:r>
            <a:endParaRPr lang="en-US" sz="2624" dirty="0"/>
          </a:p>
        </p:txBody>
      </p:sp>
      <p:sp>
        <p:nvSpPr>
          <p:cNvPr id="19" name="Text 17"/>
          <p:cNvSpPr/>
          <p:nvPr/>
        </p:nvSpPr>
        <p:spPr>
          <a:xfrm>
            <a:off x="3593306" y="6017181"/>
            <a:ext cx="3070503" cy="347186"/>
          </a:xfrm>
          <a:prstGeom prst="rect">
            <a:avLst/>
          </a:prstGeom>
          <a:noFill/>
          <a:ln/>
        </p:spPr>
        <p:txBody>
          <a:bodyPr wrap="none" rtlCol="0" anchor="t"/>
          <a:lstStyle/>
          <a:p>
            <a:pPr algn="l"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Expansion of Use Cases</a:t>
            </a:r>
            <a:endParaRPr lang="en-US" sz="2187" dirty="0"/>
          </a:p>
        </p:txBody>
      </p:sp>
      <p:sp>
        <p:nvSpPr>
          <p:cNvPr id="20" name="Text 18"/>
          <p:cNvSpPr/>
          <p:nvPr/>
        </p:nvSpPr>
        <p:spPr>
          <a:xfrm>
            <a:off x="3593306" y="6586538"/>
            <a:ext cx="8999101" cy="355402"/>
          </a:xfrm>
          <a:prstGeom prst="rect">
            <a:avLst/>
          </a:prstGeom>
          <a:noFill/>
          <a:ln/>
        </p:spPr>
        <p:txBody>
          <a:bodyPr wrap="non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Blockchain solutions will expand into more industries beyond finance and supply chain.</a:t>
            </a:r>
            <a:endParaRPr lang="en-US" sz="1750"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1392555"/>
            <a:ext cx="5669875"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Probable Applications</a:t>
            </a:r>
            <a:endParaRPr lang="en-US" sz="4374" dirty="0"/>
          </a:p>
        </p:txBody>
      </p:sp>
      <p:pic>
        <p:nvPicPr>
          <p:cNvPr id="5" name="Image 0" descr="preencoded.png">    </p:cNvPr>
          <p:cNvPicPr>
            <a:picLocks noChangeAspect="1"/>
          </p:cNvPicPr>
          <p:nvPr/>
        </p:nvPicPr>
        <p:blipFill>
          <a:blip r:embed="rId1"/>
          <a:stretch>
            <a:fillRect/>
          </a:stretch>
        </p:blipFill>
        <p:spPr>
          <a:xfrm>
            <a:off x="2037993" y="2531269"/>
            <a:ext cx="3295888" cy="2036921"/>
          </a:xfrm>
          <a:prstGeom prst="rect">
            <a:avLst/>
          </a:prstGeom>
        </p:spPr>
      </p:pic>
      <p:sp>
        <p:nvSpPr>
          <p:cNvPr id="6" name="Text 3"/>
          <p:cNvSpPr/>
          <p:nvPr/>
        </p:nvSpPr>
        <p:spPr>
          <a:xfrm>
            <a:off x="2037993" y="4845844"/>
            <a:ext cx="2221944" cy="347186"/>
          </a:xfrm>
          <a:prstGeom prst="rect">
            <a:avLst/>
          </a:prstGeom>
          <a:noFill/>
          <a:ln/>
        </p:spPr>
        <p:txBody>
          <a:bodyPr wrap="none" rtlCol="0" anchor="t"/>
          <a:lstStyle/>
          <a:p>
            <a:pPr algn="l"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Healthcare</a:t>
            </a:r>
            <a:endParaRPr lang="en-US" sz="2187" dirty="0"/>
          </a:p>
        </p:txBody>
      </p:sp>
      <p:sp>
        <p:nvSpPr>
          <p:cNvPr id="7" name="Text 4"/>
          <p:cNvSpPr/>
          <p:nvPr/>
        </p:nvSpPr>
        <p:spPr>
          <a:xfrm>
            <a:off x="2037993" y="5415201"/>
            <a:ext cx="3295888" cy="1066205"/>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Secure and private sharing of medical data among patients, providers, and researchers.</a:t>
            </a:r>
            <a:endParaRPr lang="en-US" sz="1750" dirty="0"/>
          </a:p>
        </p:txBody>
      </p:sp>
      <p:pic>
        <p:nvPicPr>
          <p:cNvPr id="8" name="Image 1" descr="preencoded.png">    </p:cNvPr>
          <p:cNvPicPr>
            <a:picLocks noChangeAspect="1"/>
          </p:cNvPicPr>
          <p:nvPr/>
        </p:nvPicPr>
        <p:blipFill>
          <a:blip r:embed="rId2"/>
          <a:stretch>
            <a:fillRect/>
          </a:stretch>
        </p:blipFill>
        <p:spPr>
          <a:xfrm>
            <a:off x="5667137" y="2531269"/>
            <a:ext cx="3296007" cy="2037040"/>
          </a:xfrm>
          <a:prstGeom prst="rect">
            <a:avLst/>
          </a:prstGeom>
        </p:spPr>
      </p:pic>
      <p:sp>
        <p:nvSpPr>
          <p:cNvPr id="9" name="Text 5"/>
          <p:cNvSpPr/>
          <p:nvPr/>
        </p:nvSpPr>
        <p:spPr>
          <a:xfrm>
            <a:off x="5667137" y="4845963"/>
            <a:ext cx="2221944" cy="347186"/>
          </a:xfrm>
          <a:prstGeom prst="rect">
            <a:avLst/>
          </a:prstGeom>
          <a:noFill/>
          <a:ln/>
        </p:spPr>
        <p:txBody>
          <a:bodyPr wrap="none" rtlCol="0" anchor="t"/>
          <a:lstStyle/>
          <a:p>
            <a:pPr algn="l"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Smart Cities</a:t>
            </a:r>
            <a:endParaRPr lang="en-US" sz="2187" dirty="0"/>
          </a:p>
        </p:txBody>
      </p:sp>
      <p:sp>
        <p:nvSpPr>
          <p:cNvPr id="10" name="Text 6"/>
          <p:cNvSpPr/>
          <p:nvPr/>
        </p:nvSpPr>
        <p:spPr>
          <a:xfrm>
            <a:off x="5667137" y="5415320"/>
            <a:ext cx="3296007" cy="1421606"/>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Blockchain-based solutions can enable secure and transparent management of city infrastructure and services.</a:t>
            </a:r>
            <a:endParaRPr lang="en-US" sz="1750" dirty="0"/>
          </a:p>
        </p:txBody>
      </p:sp>
      <p:pic>
        <p:nvPicPr>
          <p:cNvPr id="11" name="Image 2" descr="preencoded.png">    </p:cNvPr>
          <p:cNvPicPr>
            <a:picLocks noChangeAspect="1"/>
          </p:cNvPicPr>
          <p:nvPr/>
        </p:nvPicPr>
        <p:blipFill>
          <a:blip r:embed="rId3"/>
          <a:stretch>
            <a:fillRect/>
          </a:stretch>
        </p:blipFill>
        <p:spPr>
          <a:xfrm>
            <a:off x="9296400" y="2531269"/>
            <a:ext cx="3296007" cy="2037040"/>
          </a:xfrm>
          <a:prstGeom prst="rect">
            <a:avLst/>
          </a:prstGeom>
        </p:spPr>
      </p:pic>
      <p:sp>
        <p:nvSpPr>
          <p:cNvPr id="12" name="Text 7"/>
          <p:cNvSpPr/>
          <p:nvPr/>
        </p:nvSpPr>
        <p:spPr>
          <a:xfrm>
            <a:off x="9296400" y="4845963"/>
            <a:ext cx="2221944" cy="347186"/>
          </a:xfrm>
          <a:prstGeom prst="rect">
            <a:avLst/>
          </a:prstGeom>
          <a:noFill/>
          <a:ln/>
        </p:spPr>
        <p:txBody>
          <a:bodyPr wrap="none" rtlCol="0" anchor="t"/>
          <a:lstStyle/>
          <a:p>
            <a:pPr algn="l"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Supply Chain</a:t>
            </a:r>
            <a:endParaRPr lang="en-US" sz="2187" dirty="0"/>
          </a:p>
        </p:txBody>
      </p:sp>
      <p:sp>
        <p:nvSpPr>
          <p:cNvPr id="13" name="Text 8"/>
          <p:cNvSpPr/>
          <p:nvPr/>
        </p:nvSpPr>
        <p:spPr>
          <a:xfrm>
            <a:off x="9296400" y="5415320"/>
            <a:ext cx="3296007" cy="1421606"/>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Blockchain can enable transparency and traceability of goods and services across the supply chain.</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1824038"/>
            <a:ext cx="6436638"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Conclusion &amp; References</a:t>
            </a:r>
            <a:endParaRPr lang="en-US" sz="4374" dirty="0"/>
          </a:p>
        </p:txBody>
      </p:sp>
      <p:sp>
        <p:nvSpPr>
          <p:cNvPr id="5" name="Text 3"/>
          <p:cNvSpPr/>
          <p:nvPr/>
        </p:nvSpPr>
        <p:spPr>
          <a:xfrm>
            <a:off x="2037993" y="3073837"/>
            <a:ext cx="2666286" cy="416481"/>
          </a:xfrm>
          <a:prstGeom prst="rect">
            <a:avLst/>
          </a:prstGeom>
          <a:noFill/>
          <a:ln/>
        </p:spPr>
        <p:txBody>
          <a:bodyPr wrap="none" rtlCol="0" anchor="t"/>
          <a:lstStyle/>
          <a:p>
            <a:pPr indent="0" marL="0">
              <a:lnSpc>
                <a:spcPts val="3281"/>
              </a:lnSpc>
              <a:buNone/>
            </a:pPr>
            <a:r>
              <a:rPr lang="en-US" sz="2624" b="1" spc="-79" kern="0" dirty="0">
                <a:solidFill>
                  <a:srgbClr val="FFFFFF"/>
                </a:solidFill>
                <a:latin typeface="Inter" pitchFamily="34" charset="0"/>
                <a:ea typeface="Inter" pitchFamily="34" charset="-122"/>
                <a:cs typeface="Inter" pitchFamily="34" charset="-120"/>
              </a:rPr>
              <a:t>Conclusion</a:t>
            </a:r>
            <a:endParaRPr lang="en-US" sz="2624" dirty="0"/>
          </a:p>
        </p:txBody>
      </p:sp>
      <p:sp>
        <p:nvSpPr>
          <p:cNvPr id="6" name="Text 4"/>
          <p:cNvSpPr/>
          <p:nvPr/>
        </p:nvSpPr>
        <p:spPr>
          <a:xfrm>
            <a:off x="2037993" y="3712488"/>
            <a:ext cx="5006221" cy="1777008"/>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Blockchain technology offers a promising solution for secure and private big data storage and management. Adoption and integration, education, and compliance are key challenges to address.</a:t>
            </a:r>
            <a:endParaRPr lang="en-US" sz="1750" dirty="0"/>
          </a:p>
        </p:txBody>
      </p:sp>
      <p:sp>
        <p:nvSpPr>
          <p:cNvPr id="7" name="Text 5"/>
          <p:cNvSpPr/>
          <p:nvPr/>
        </p:nvSpPr>
        <p:spPr>
          <a:xfrm>
            <a:off x="7593806" y="3073837"/>
            <a:ext cx="2666286" cy="416481"/>
          </a:xfrm>
          <a:prstGeom prst="rect">
            <a:avLst/>
          </a:prstGeom>
          <a:noFill/>
          <a:ln/>
        </p:spPr>
        <p:txBody>
          <a:bodyPr wrap="none" rtlCol="0" anchor="t"/>
          <a:lstStyle/>
          <a:p>
            <a:pPr indent="0" marL="0">
              <a:lnSpc>
                <a:spcPts val="3281"/>
              </a:lnSpc>
              <a:buNone/>
            </a:pPr>
            <a:r>
              <a:rPr lang="en-US" sz="2624" b="1" spc="-79" kern="0" dirty="0">
                <a:solidFill>
                  <a:srgbClr val="FFFFFF"/>
                </a:solidFill>
                <a:latin typeface="Inter" pitchFamily="34" charset="0"/>
                <a:ea typeface="Inter" pitchFamily="34" charset="-122"/>
                <a:cs typeface="Inter" pitchFamily="34" charset="-120"/>
              </a:rPr>
              <a:t>References</a:t>
            </a:r>
            <a:endParaRPr lang="en-US" sz="2624" dirty="0"/>
          </a:p>
        </p:txBody>
      </p:sp>
      <p:sp>
        <p:nvSpPr>
          <p:cNvPr id="8" name="Text 6"/>
          <p:cNvSpPr/>
          <p:nvPr/>
        </p:nvSpPr>
        <p:spPr>
          <a:xfrm>
            <a:off x="7949208" y="3740229"/>
            <a:ext cx="4650819" cy="799624"/>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E5E0DF"/>
                </a:solidFill>
                <a:latin typeface="Inter" pitchFamily="34" charset="0"/>
                <a:ea typeface="Inter" pitchFamily="34" charset="-122"/>
                <a:cs typeface="Inter" pitchFamily="34" charset="-120"/>
              </a:rPr>
              <a:t>Nakamoto, S. Bitcoin: A Peer-to-Peer Electronic Cash System (2008)</a:t>
            </a:r>
            <a:endParaRPr lang="en-US" sz="1750" dirty="0"/>
          </a:p>
        </p:txBody>
      </p:sp>
      <p:sp>
        <p:nvSpPr>
          <p:cNvPr id="9" name="Text 7"/>
          <p:cNvSpPr/>
          <p:nvPr/>
        </p:nvSpPr>
        <p:spPr>
          <a:xfrm>
            <a:off x="7949208" y="4628674"/>
            <a:ext cx="4650819" cy="799624"/>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E5E0DF"/>
                </a:solidFill>
                <a:latin typeface="Inter" pitchFamily="34" charset="0"/>
                <a:ea typeface="Inter" pitchFamily="34" charset="-122"/>
                <a:cs typeface="Inter" pitchFamily="34" charset="-120"/>
              </a:rPr>
              <a:t>Swan, M. Blockchain: Blueprint for a New Economy (2015)</a:t>
            </a:r>
            <a:endParaRPr lang="en-US" sz="1750" dirty="0"/>
          </a:p>
        </p:txBody>
      </p:sp>
      <p:sp>
        <p:nvSpPr>
          <p:cNvPr id="10" name="Text 8"/>
          <p:cNvSpPr/>
          <p:nvPr/>
        </p:nvSpPr>
        <p:spPr>
          <a:xfrm>
            <a:off x="7949208" y="5517118"/>
            <a:ext cx="4650819" cy="799624"/>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E5E0DF"/>
                </a:solidFill>
                <a:latin typeface="Inter" pitchFamily="34" charset="0"/>
                <a:ea typeface="Inter" pitchFamily="34" charset="-122"/>
                <a:cs typeface="Inter" pitchFamily="34" charset="-120"/>
              </a:rPr>
              <a:t>Böhme, R et al. Bitcoin: Economics, Technology, and Governance (2015)</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833199" y="2643068"/>
            <a:ext cx="5332690" cy="833199"/>
          </a:xfrm>
          <a:prstGeom prst="rect">
            <a:avLst/>
          </a:prstGeom>
          <a:noFill/>
          <a:ln/>
        </p:spPr>
        <p:txBody>
          <a:bodyPr wrap="none" rtlCol="0" anchor="t"/>
          <a:lstStyle/>
          <a:p>
            <a:pPr indent="0" marL="0">
              <a:lnSpc>
                <a:spcPts val="6561"/>
              </a:lnSpc>
              <a:buNone/>
            </a:pPr>
            <a:r>
              <a:rPr lang="en-US" sz="5249" b="1" spc="-157" kern="0" dirty="0">
                <a:solidFill>
                  <a:srgbClr val="FFFFFF"/>
                </a:solidFill>
                <a:latin typeface="Inter" pitchFamily="34" charset="0"/>
                <a:ea typeface="Inter" pitchFamily="34" charset="-122"/>
                <a:cs typeface="Inter" pitchFamily="34" charset="-120"/>
              </a:rPr>
              <a:t>Abstract</a:t>
            </a:r>
            <a:endParaRPr lang="en-US" sz="5249" dirty="0"/>
          </a:p>
        </p:txBody>
      </p:sp>
      <p:sp>
        <p:nvSpPr>
          <p:cNvPr id="5" name="Text 3"/>
          <p:cNvSpPr/>
          <p:nvPr/>
        </p:nvSpPr>
        <p:spPr>
          <a:xfrm>
            <a:off x="833199" y="3809524"/>
            <a:ext cx="7477601" cy="1777008"/>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The use of big data is becoming increasingly prevalent across all industries, and with it comes the challenge of ensuring data privacy. Blockchain technology offers a decentralized solution to this problem. This presentation explores the potential of blockchain in securing big data privacy and the future implications of this technology.</a:t>
            </a:r>
            <a:endParaRPr lang="en-US" sz="1750" dirty="0"/>
          </a:p>
        </p:txBody>
      </p:sp>
      <p:pic>
        <p:nvPicPr>
          <p:cNvPr id="6"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3487341"/>
            <a:ext cx="9509046" cy="833199"/>
          </a:xfrm>
          <a:prstGeom prst="rect">
            <a:avLst/>
          </a:prstGeom>
          <a:noFill/>
          <a:ln/>
        </p:spPr>
        <p:txBody>
          <a:bodyPr wrap="none" rtlCol="0" anchor="t"/>
          <a:lstStyle/>
          <a:p>
            <a:pPr indent="0" marL="0">
              <a:lnSpc>
                <a:spcPts val="6561"/>
              </a:lnSpc>
              <a:buNone/>
            </a:pPr>
            <a:r>
              <a:rPr lang="en-US" sz="5249" b="1" spc="-157" kern="0" dirty="0">
                <a:solidFill>
                  <a:srgbClr val="FFFFFF"/>
                </a:solidFill>
                <a:latin typeface="Inter" pitchFamily="34" charset="0"/>
                <a:ea typeface="Inter" pitchFamily="34" charset="-122"/>
                <a:cs typeface="Inter" pitchFamily="34" charset="-120"/>
              </a:rPr>
              <a:t>Purpose, Scope and Objectives</a:t>
            </a:r>
            <a:endParaRPr lang="en-US" sz="5249" dirty="0"/>
          </a:p>
        </p:txBody>
      </p:sp>
      <p:sp>
        <p:nvSpPr>
          <p:cNvPr id="5" name="Text 3"/>
          <p:cNvSpPr/>
          <p:nvPr/>
        </p:nvSpPr>
        <p:spPr>
          <a:xfrm>
            <a:off x="2037993" y="4653796"/>
            <a:ext cx="10554414" cy="1421606"/>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As the use of big data continues to grow, so does the need for secure and private data storage solutions. This presentation examines the purpose, scope, and objectives of using blockchain technology to enhance data privacy. We explore the potential impact of this solution and the implications for businesses and consumers alike.</a:t>
            </a:r>
            <a:endParaRPr lang="en-US" sz="1750" dirty="0"/>
          </a:p>
        </p:txBody>
      </p:sp>
      <p:pic>
        <p:nvPicPr>
          <p:cNvPr id="6" name="Image 0" descr="preencoded.png">    </p:cNvPr>
          <p:cNvPicPr>
            <a:picLocks noChangeAspect="1"/>
          </p:cNvPicPr>
          <p:nvPr/>
        </p:nvPicPr>
        <p:blipFill>
          <a:blip r:embed="rId1"/>
          <a:stretch>
            <a:fillRect/>
          </a:stretch>
        </p:blipFill>
        <p:spPr>
          <a:xfrm>
            <a:off x="0" y="0"/>
            <a:ext cx="14630400" cy="1333143"/>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2313980"/>
            <a:ext cx="8085058"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Introduction to Big Data Privacy</a:t>
            </a:r>
            <a:endParaRPr lang="en-US" sz="4374" dirty="0"/>
          </a:p>
        </p:txBody>
      </p:sp>
      <p:sp>
        <p:nvSpPr>
          <p:cNvPr id="5" name="Shape 3"/>
          <p:cNvSpPr/>
          <p:nvPr/>
        </p:nvSpPr>
        <p:spPr>
          <a:xfrm>
            <a:off x="2037993" y="3452693"/>
            <a:ext cx="3370064" cy="2462927"/>
          </a:xfrm>
          <a:prstGeom prst="roundRect">
            <a:avLst>
              <a:gd name="adj" fmla="val 4060"/>
            </a:avLst>
          </a:prstGeom>
          <a:solidFill>
            <a:srgbClr val="110080"/>
          </a:solidFill>
          <a:ln w="13811">
            <a:solidFill>
              <a:srgbClr val="140099"/>
            </a:solidFill>
            <a:prstDash val="solid"/>
          </a:ln>
        </p:spPr>
      </p:sp>
      <p:sp>
        <p:nvSpPr>
          <p:cNvPr id="6" name="Text 4"/>
          <p:cNvSpPr/>
          <p:nvPr/>
        </p:nvSpPr>
        <p:spPr>
          <a:xfrm>
            <a:off x="2273975" y="3688675"/>
            <a:ext cx="2221944"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The Challenge</a:t>
            </a:r>
            <a:endParaRPr lang="en-US" sz="2187" dirty="0"/>
          </a:p>
        </p:txBody>
      </p:sp>
      <p:sp>
        <p:nvSpPr>
          <p:cNvPr id="7" name="Text 5"/>
          <p:cNvSpPr/>
          <p:nvPr/>
        </p:nvSpPr>
        <p:spPr>
          <a:xfrm>
            <a:off x="2273975" y="4258032"/>
            <a:ext cx="2898100"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Big data privacy has become a major concern due to data breaches and security risks.</a:t>
            </a:r>
            <a:endParaRPr lang="en-US" sz="1750" dirty="0"/>
          </a:p>
        </p:txBody>
      </p:sp>
      <p:sp>
        <p:nvSpPr>
          <p:cNvPr id="8" name="Shape 6"/>
          <p:cNvSpPr/>
          <p:nvPr/>
        </p:nvSpPr>
        <p:spPr>
          <a:xfrm>
            <a:off x="5630228" y="3452693"/>
            <a:ext cx="3370064" cy="2462927"/>
          </a:xfrm>
          <a:prstGeom prst="roundRect">
            <a:avLst>
              <a:gd name="adj" fmla="val 4060"/>
            </a:avLst>
          </a:prstGeom>
          <a:solidFill>
            <a:srgbClr val="110080"/>
          </a:solidFill>
          <a:ln w="13811">
            <a:solidFill>
              <a:srgbClr val="140099"/>
            </a:solidFill>
            <a:prstDash val="solid"/>
          </a:ln>
        </p:spPr>
      </p:sp>
      <p:sp>
        <p:nvSpPr>
          <p:cNvPr id="9" name="Text 7"/>
          <p:cNvSpPr/>
          <p:nvPr/>
        </p:nvSpPr>
        <p:spPr>
          <a:xfrm>
            <a:off x="5866209" y="3688675"/>
            <a:ext cx="2221944"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Regulations</a:t>
            </a:r>
            <a:endParaRPr lang="en-US" sz="2187" dirty="0"/>
          </a:p>
        </p:txBody>
      </p:sp>
      <p:sp>
        <p:nvSpPr>
          <p:cNvPr id="10" name="Text 8"/>
          <p:cNvSpPr/>
          <p:nvPr/>
        </p:nvSpPr>
        <p:spPr>
          <a:xfrm>
            <a:off x="5866209" y="4258032"/>
            <a:ext cx="2898100" cy="1421606"/>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Rapidly changing data privacy regulations are forcing companies to adapt and protect their users.</a:t>
            </a:r>
            <a:endParaRPr lang="en-US" sz="1750" dirty="0"/>
          </a:p>
        </p:txBody>
      </p:sp>
      <p:sp>
        <p:nvSpPr>
          <p:cNvPr id="11" name="Shape 9"/>
          <p:cNvSpPr/>
          <p:nvPr/>
        </p:nvSpPr>
        <p:spPr>
          <a:xfrm>
            <a:off x="9222462" y="3452693"/>
            <a:ext cx="3370064" cy="2462927"/>
          </a:xfrm>
          <a:prstGeom prst="roundRect">
            <a:avLst>
              <a:gd name="adj" fmla="val 4060"/>
            </a:avLst>
          </a:prstGeom>
          <a:solidFill>
            <a:srgbClr val="110080"/>
          </a:solidFill>
          <a:ln w="13811">
            <a:solidFill>
              <a:srgbClr val="140099"/>
            </a:solidFill>
            <a:prstDash val="solid"/>
          </a:ln>
        </p:spPr>
      </p:sp>
      <p:sp>
        <p:nvSpPr>
          <p:cNvPr id="12" name="Text 10"/>
          <p:cNvSpPr/>
          <p:nvPr/>
        </p:nvSpPr>
        <p:spPr>
          <a:xfrm>
            <a:off x="9458444" y="3688675"/>
            <a:ext cx="2327315"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User Expectations</a:t>
            </a:r>
            <a:endParaRPr lang="en-US" sz="2187" dirty="0"/>
          </a:p>
        </p:txBody>
      </p:sp>
      <p:sp>
        <p:nvSpPr>
          <p:cNvPr id="13" name="Text 11"/>
          <p:cNvSpPr/>
          <p:nvPr/>
        </p:nvSpPr>
        <p:spPr>
          <a:xfrm>
            <a:off x="9458444" y="4258032"/>
            <a:ext cx="2898100"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Users expect their data to be kept private and secure as they entrust it to companies.</a:t>
            </a:r>
            <a:endParaRPr lang="en-US" sz="1750" dirty="0"/>
          </a:p>
        </p:txBody>
      </p:sp>
      <p:pic>
        <p:nvPicPr>
          <p:cNvPr id="14"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6319599" y="1257181"/>
            <a:ext cx="7477601" cy="1388745"/>
          </a:xfrm>
          <a:prstGeom prst="rect">
            <a:avLst/>
          </a:prstGeom>
          <a:noFill/>
          <a:ln/>
        </p:spPr>
        <p:txBody>
          <a:bodyPr wrap="squar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Overview of Blockchain Technology</a:t>
            </a:r>
            <a:endParaRPr lang="en-US" sz="4374" dirty="0"/>
          </a:p>
        </p:txBody>
      </p:sp>
      <p:sp>
        <p:nvSpPr>
          <p:cNvPr id="5" name="Shape 3"/>
          <p:cNvSpPr/>
          <p:nvPr/>
        </p:nvSpPr>
        <p:spPr>
          <a:xfrm>
            <a:off x="6319599" y="3152775"/>
            <a:ext cx="499943" cy="499943"/>
          </a:xfrm>
          <a:prstGeom prst="roundRect">
            <a:avLst>
              <a:gd name="adj" fmla="val 20000"/>
            </a:avLst>
          </a:prstGeom>
          <a:solidFill>
            <a:srgbClr val="110080"/>
          </a:solidFill>
          <a:ln w="13811">
            <a:solidFill>
              <a:srgbClr val="140099"/>
            </a:solidFill>
            <a:prstDash val="solid"/>
          </a:ln>
        </p:spPr>
      </p:sp>
      <p:sp>
        <p:nvSpPr>
          <p:cNvPr id="6" name="Text 4"/>
          <p:cNvSpPr/>
          <p:nvPr/>
        </p:nvSpPr>
        <p:spPr>
          <a:xfrm>
            <a:off x="6490692" y="3194447"/>
            <a:ext cx="1577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1</a:t>
            </a:r>
            <a:endParaRPr lang="en-US" sz="2624" dirty="0"/>
          </a:p>
        </p:txBody>
      </p:sp>
      <p:sp>
        <p:nvSpPr>
          <p:cNvPr id="7" name="Text 5"/>
          <p:cNvSpPr/>
          <p:nvPr/>
        </p:nvSpPr>
        <p:spPr>
          <a:xfrm>
            <a:off x="7041713" y="3229094"/>
            <a:ext cx="2569726"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What is Blockchain?</a:t>
            </a:r>
            <a:endParaRPr lang="en-US" sz="2187" dirty="0"/>
          </a:p>
        </p:txBody>
      </p:sp>
      <p:sp>
        <p:nvSpPr>
          <p:cNvPr id="8" name="Text 6"/>
          <p:cNvSpPr/>
          <p:nvPr/>
        </p:nvSpPr>
        <p:spPr>
          <a:xfrm>
            <a:off x="7041713" y="3798451"/>
            <a:ext cx="2905601"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A decentralized, secure, and distributed digital ledger for transactions.</a:t>
            </a:r>
            <a:endParaRPr lang="en-US" sz="1750" dirty="0"/>
          </a:p>
        </p:txBody>
      </p:sp>
      <p:sp>
        <p:nvSpPr>
          <p:cNvPr id="9" name="Shape 7"/>
          <p:cNvSpPr/>
          <p:nvPr/>
        </p:nvSpPr>
        <p:spPr>
          <a:xfrm>
            <a:off x="10169485" y="3152775"/>
            <a:ext cx="499943" cy="499943"/>
          </a:xfrm>
          <a:prstGeom prst="roundRect">
            <a:avLst>
              <a:gd name="adj" fmla="val 20000"/>
            </a:avLst>
          </a:prstGeom>
          <a:solidFill>
            <a:srgbClr val="110080"/>
          </a:solidFill>
          <a:ln w="13811">
            <a:solidFill>
              <a:srgbClr val="140099"/>
            </a:solidFill>
            <a:prstDash val="solid"/>
          </a:ln>
        </p:spPr>
      </p:sp>
      <p:sp>
        <p:nvSpPr>
          <p:cNvPr id="10" name="Text 8"/>
          <p:cNvSpPr/>
          <p:nvPr/>
        </p:nvSpPr>
        <p:spPr>
          <a:xfrm>
            <a:off x="10321528" y="3194447"/>
            <a:ext cx="1958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2</a:t>
            </a:r>
            <a:endParaRPr lang="en-US" sz="2624" dirty="0"/>
          </a:p>
        </p:txBody>
      </p:sp>
      <p:sp>
        <p:nvSpPr>
          <p:cNvPr id="11" name="Text 9"/>
          <p:cNvSpPr/>
          <p:nvPr/>
        </p:nvSpPr>
        <p:spPr>
          <a:xfrm>
            <a:off x="10891599" y="3229094"/>
            <a:ext cx="2221944"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Purpose &amp; Scope</a:t>
            </a:r>
            <a:endParaRPr lang="en-US" sz="2187" dirty="0"/>
          </a:p>
        </p:txBody>
      </p:sp>
      <p:sp>
        <p:nvSpPr>
          <p:cNvPr id="12" name="Text 10"/>
          <p:cNvSpPr/>
          <p:nvPr/>
        </p:nvSpPr>
        <p:spPr>
          <a:xfrm>
            <a:off x="10891599" y="3798451"/>
            <a:ext cx="2905601" cy="1421606"/>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To ensure transparency, immutability, and security in transactions and data storage</a:t>
            </a:r>
            <a:endParaRPr lang="en-US" sz="1750" dirty="0"/>
          </a:p>
        </p:txBody>
      </p:sp>
      <p:sp>
        <p:nvSpPr>
          <p:cNvPr id="13" name="Shape 11"/>
          <p:cNvSpPr/>
          <p:nvPr/>
        </p:nvSpPr>
        <p:spPr>
          <a:xfrm>
            <a:off x="6319599" y="5615821"/>
            <a:ext cx="499943" cy="499943"/>
          </a:xfrm>
          <a:prstGeom prst="roundRect">
            <a:avLst>
              <a:gd name="adj" fmla="val 20000"/>
            </a:avLst>
          </a:prstGeom>
          <a:solidFill>
            <a:srgbClr val="110080"/>
          </a:solidFill>
          <a:ln w="13811">
            <a:solidFill>
              <a:srgbClr val="140099"/>
            </a:solidFill>
            <a:prstDash val="solid"/>
          </a:ln>
        </p:spPr>
      </p:sp>
      <p:sp>
        <p:nvSpPr>
          <p:cNvPr id="14" name="Text 12"/>
          <p:cNvSpPr/>
          <p:nvPr/>
        </p:nvSpPr>
        <p:spPr>
          <a:xfrm>
            <a:off x="6467832" y="5657493"/>
            <a:ext cx="20347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3</a:t>
            </a:r>
            <a:endParaRPr lang="en-US" sz="2624" dirty="0"/>
          </a:p>
        </p:txBody>
      </p:sp>
      <p:sp>
        <p:nvSpPr>
          <p:cNvPr id="15" name="Text 13"/>
          <p:cNvSpPr/>
          <p:nvPr/>
        </p:nvSpPr>
        <p:spPr>
          <a:xfrm>
            <a:off x="7041713" y="5692140"/>
            <a:ext cx="2221944"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How It Works</a:t>
            </a:r>
            <a:endParaRPr lang="en-US" sz="2187" dirty="0"/>
          </a:p>
        </p:txBody>
      </p:sp>
      <p:sp>
        <p:nvSpPr>
          <p:cNvPr id="16" name="Text 14"/>
          <p:cNvSpPr/>
          <p:nvPr/>
        </p:nvSpPr>
        <p:spPr>
          <a:xfrm>
            <a:off x="7041713" y="6261497"/>
            <a:ext cx="6755487" cy="710803"/>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Each block contains a timestamp and cryptographic hash of the previous block, forming a chain of blocks.</a:t>
            </a:r>
            <a:endParaRPr lang="en-US" sz="1750" dirty="0"/>
          </a:p>
        </p:txBody>
      </p:sp>
      <p:pic>
        <p:nvPicPr>
          <p:cNvPr id="17"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1045369"/>
            <a:ext cx="10554414" cy="1388745"/>
          </a:xfrm>
          <a:prstGeom prst="rect">
            <a:avLst/>
          </a:prstGeom>
          <a:noFill/>
          <a:ln/>
        </p:spPr>
        <p:txBody>
          <a:bodyPr wrap="squar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How Blockchain Can Help Secure Big Data</a:t>
            </a:r>
            <a:endParaRPr lang="en-US" sz="4374" dirty="0"/>
          </a:p>
        </p:txBody>
      </p:sp>
      <p:pic>
        <p:nvPicPr>
          <p:cNvPr id="5" name="Image 0" descr="preencoded.png">    </p:cNvPr>
          <p:cNvPicPr>
            <a:picLocks noChangeAspect="1"/>
          </p:cNvPicPr>
          <p:nvPr/>
        </p:nvPicPr>
        <p:blipFill>
          <a:blip r:embed="rId1"/>
          <a:stretch>
            <a:fillRect/>
          </a:stretch>
        </p:blipFill>
        <p:spPr>
          <a:xfrm>
            <a:off x="2037993" y="2878455"/>
            <a:ext cx="3295888" cy="2036921"/>
          </a:xfrm>
          <a:prstGeom prst="rect">
            <a:avLst/>
          </a:prstGeom>
        </p:spPr>
      </p:pic>
      <p:sp>
        <p:nvSpPr>
          <p:cNvPr id="6" name="Text 3"/>
          <p:cNvSpPr/>
          <p:nvPr/>
        </p:nvSpPr>
        <p:spPr>
          <a:xfrm>
            <a:off x="2037993" y="5193030"/>
            <a:ext cx="2221944" cy="347186"/>
          </a:xfrm>
          <a:prstGeom prst="rect">
            <a:avLst/>
          </a:prstGeom>
          <a:noFill/>
          <a:ln/>
        </p:spPr>
        <p:txBody>
          <a:bodyPr wrap="none" rtlCol="0" anchor="t"/>
          <a:lstStyle/>
          <a:p>
            <a:pPr algn="l"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Data Security</a:t>
            </a:r>
            <a:endParaRPr lang="en-US" sz="2187" dirty="0"/>
          </a:p>
        </p:txBody>
      </p:sp>
      <p:sp>
        <p:nvSpPr>
          <p:cNvPr id="7" name="Text 4"/>
          <p:cNvSpPr/>
          <p:nvPr/>
        </p:nvSpPr>
        <p:spPr>
          <a:xfrm>
            <a:off x="2037993" y="5762387"/>
            <a:ext cx="3295888" cy="1421606"/>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Blockchain's transparent and tamper-proof nature makes it ideal for secure data storage and management.</a:t>
            </a:r>
            <a:endParaRPr lang="en-US" sz="1750" dirty="0"/>
          </a:p>
        </p:txBody>
      </p:sp>
      <p:pic>
        <p:nvPicPr>
          <p:cNvPr id="8" name="Image 1" descr="preencoded.png">    </p:cNvPr>
          <p:cNvPicPr>
            <a:picLocks noChangeAspect="1"/>
          </p:cNvPicPr>
          <p:nvPr/>
        </p:nvPicPr>
        <p:blipFill>
          <a:blip r:embed="rId2"/>
          <a:stretch>
            <a:fillRect/>
          </a:stretch>
        </p:blipFill>
        <p:spPr>
          <a:xfrm>
            <a:off x="5667137" y="2878455"/>
            <a:ext cx="3296007" cy="2037040"/>
          </a:xfrm>
          <a:prstGeom prst="rect">
            <a:avLst/>
          </a:prstGeom>
        </p:spPr>
      </p:pic>
      <p:sp>
        <p:nvSpPr>
          <p:cNvPr id="9" name="Text 5"/>
          <p:cNvSpPr/>
          <p:nvPr/>
        </p:nvSpPr>
        <p:spPr>
          <a:xfrm>
            <a:off x="5667137" y="5193149"/>
            <a:ext cx="2221944" cy="347186"/>
          </a:xfrm>
          <a:prstGeom prst="rect">
            <a:avLst/>
          </a:prstGeom>
          <a:noFill/>
          <a:ln/>
        </p:spPr>
        <p:txBody>
          <a:bodyPr wrap="none" rtlCol="0" anchor="t"/>
          <a:lstStyle/>
          <a:p>
            <a:pPr algn="l"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Data Privacy</a:t>
            </a:r>
            <a:endParaRPr lang="en-US" sz="2187" dirty="0"/>
          </a:p>
        </p:txBody>
      </p:sp>
      <p:sp>
        <p:nvSpPr>
          <p:cNvPr id="10" name="Text 6"/>
          <p:cNvSpPr/>
          <p:nvPr/>
        </p:nvSpPr>
        <p:spPr>
          <a:xfrm>
            <a:off x="5667137" y="5762506"/>
            <a:ext cx="3296007" cy="1066205"/>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Blockchain-based solutions can offer end-to-end encryption and secure sharing of sensitive data.</a:t>
            </a:r>
            <a:endParaRPr lang="en-US" sz="1750" dirty="0"/>
          </a:p>
        </p:txBody>
      </p:sp>
      <p:pic>
        <p:nvPicPr>
          <p:cNvPr id="11" name="Image 2" descr="preencoded.png">    </p:cNvPr>
          <p:cNvPicPr>
            <a:picLocks noChangeAspect="1"/>
          </p:cNvPicPr>
          <p:nvPr/>
        </p:nvPicPr>
        <p:blipFill>
          <a:blip r:embed="rId3"/>
          <a:stretch>
            <a:fillRect/>
          </a:stretch>
        </p:blipFill>
        <p:spPr>
          <a:xfrm>
            <a:off x="9296400" y="2878455"/>
            <a:ext cx="3296007" cy="2037040"/>
          </a:xfrm>
          <a:prstGeom prst="rect">
            <a:avLst/>
          </a:prstGeom>
        </p:spPr>
      </p:pic>
      <p:sp>
        <p:nvSpPr>
          <p:cNvPr id="12" name="Text 7"/>
          <p:cNvSpPr/>
          <p:nvPr/>
        </p:nvSpPr>
        <p:spPr>
          <a:xfrm>
            <a:off x="9296400" y="5193149"/>
            <a:ext cx="2221944" cy="347186"/>
          </a:xfrm>
          <a:prstGeom prst="rect">
            <a:avLst/>
          </a:prstGeom>
          <a:noFill/>
          <a:ln/>
        </p:spPr>
        <p:txBody>
          <a:bodyPr wrap="none" rtlCol="0" anchor="t"/>
          <a:lstStyle/>
          <a:p>
            <a:pPr algn="l" indent="0" marL="0">
              <a:lnSpc>
                <a:spcPts val="2734"/>
              </a:lnSpc>
              <a:buNone/>
            </a:pPr>
            <a:r>
              <a:rPr lang="en-US" sz="2187" b="1" spc="-66" kern="0" dirty="0">
                <a:solidFill>
                  <a:srgbClr val="FFFFFF"/>
                </a:solidFill>
                <a:latin typeface="Inter" pitchFamily="34" charset="0"/>
                <a:ea typeface="Inter" pitchFamily="34" charset="-122"/>
                <a:cs typeface="Inter" pitchFamily="34" charset="-120"/>
              </a:rPr>
              <a:t>Monetization</a:t>
            </a:r>
            <a:endParaRPr lang="en-US" sz="2187" dirty="0"/>
          </a:p>
        </p:txBody>
      </p:sp>
      <p:sp>
        <p:nvSpPr>
          <p:cNvPr id="13" name="Text 8"/>
          <p:cNvSpPr/>
          <p:nvPr/>
        </p:nvSpPr>
        <p:spPr>
          <a:xfrm>
            <a:off x="9296400" y="5762506"/>
            <a:ext cx="3296007" cy="1421606"/>
          </a:xfrm>
          <a:prstGeom prst="rect">
            <a:avLst/>
          </a:prstGeom>
          <a:noFill/>
          <a:ln/>
        </p:spPr>
        <p:txBody>
          <a:bodyPr wrap="square" rtlCol="0" anchor="t"/>
          <a:lstStyle/>
          <a:p>
            <a:pPr algn="l" indent="0" marL="0">
              <a:lnSpc>
                <a:spcPts val="2799"/>
              </a:lnSpc>
              <a:buNone/>
            </a:pPr>
            <a:r>
              <a:rPr lang="en-US" sz="1750" spc="-35" kern="0" dirty="0">
                <a:solidFill>
                  <a:srgbClr val="E5E0DF"/>
                </a:solidFill>
                <a:latin typeface="Inter" pitchFamily="34" charset="0"/>
                <a:ea typeface="Inter" pitchFamily="34" charset="-122"/>
                <a:cs typeface="Inter" pitchFamily="34" charset="-120"/>
              </a:rPr>
              <a:t>Secure and transparent transactions can enable new business models and revenue streams from data.</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1536144"/>
            <a:ext cx="10554414" cy="1388745"/>
          </a:xfrm>
          <a:prstGeom prst="rect">
            <a:avLst/>
          </a:prstGeom>
          <a:noFill/>
          <a:ln/>
        </p:spPr>
        <p:txBody>
          <a:bodyPr wrap="squar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Realms of Data Storage and Management</a:t>
            </a:r>
            <a:endParaRPr lang="en-US" sz="4374" dirty="0"/>
          </a:p>
        </p:txBody>
      </p:sp>
      <p:sp>
        <p:nvSpPr>
          <p:cNvPr id="5" name="Shape 3"/>
          <p:cNvSpPr/>
          <p:nvPr/>
        </p:nvSpPr>
        <p:spPr>
          <a:xfrm>
            <a:off x="2037993" y="3702487"/>
            <a:ext cx="10554414" cy="44410"/>
          </a:xfrm>
          <a:prstGeom prst="rect">
            <a:avLst/>
          </a:prstGeom>
          <a:solidFill>
            <a:srgbClr val="140099"/>
          </a:solidFill>
          <a:ln/>
        </p:spPr>
      </p:sp>
      <p:sp>
        <p:nvSpPr>
          <p:cNvPr id="6" name="Shape 4"/>
          <p:cNvSpPr/>
          <p:nvPr/>
        </p:nvSpPr>
        <p:spPr>
          <a:xfrm>
            <a:off x="3700760" y="3702487"/>
            <a:ext cx="44410" cy="777597"/>
          </a:xfrm>
          <a:prstGeom prst="rect">
            <a:avLst/>
          </a:prstGeom>
          <a:solidFill>
            <a:srgbClr val="140099"/>
          </a:solidFill>
          <a:ln/>
        </p:spPr>
      </p:sp>
      <p:sp>
        <p:nvSpPr>
          <p:cNvPr id="7" name="Shape 5"/>
          <p:cNvSpPr/>
          <p:nvPr/>
        </p:nvSpPr>
        <p:spPr>
          <a:xfrm>
            <a:off x="3473053" y="3452574"/>
            <a:ext cx="499943" cy="499943"/>
          </a:xfrm>
          <a:prstGeom prst="roundRect">
            <a:avLst>
              <a:gd name="adj" fmla="val 20000"/>
            </a:avLst>
          </a:prstGeom>
          <a:solidFill>
            <a:srgbClr val="110080"/>
          </a:solidFill>
          <a:ln w="13811">
            <a:solidFill>
              <a:srgbClr val="140099"/>
            </a:solidFill>
            <a:prstDash val="solid"/>
          </a:ln>
        </p:spPr>
      </p:sp>
      <p:sp>
        <p:nvSpPr>
          <p:cNvPr id="8" name="Text 6"/>
          <p:cNvSpPr/>
          <p:nvPr/>
        </p:nvSpPr>
        <p:spPr>
          <a:xfrm>
            <a:off x="3644146" y="3494246"/>
            <a:ext cx="1577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1</a:t>
            </a:r>
            <a:endParaRPr lang="en-US" sz="2624" dirty="0"/>
          </a:p>
        </p:txBody>
      </p:sp>
      <p:sp>
        <p:nvSpPr>
          <p:cNvPr id="9" name="Text 7"/>
          <p:cNvSpPr/>
          <p:nvPr/>
        </p:nvSpPr>
        <p:spPr>
          <a:xfrm>
            <a:off x="2464713" y="4702373"/>
            <a:ext cx="2516386" cy="347186"/>
          </a:xfrm>
          <a:prstGeom prst="rect">
            <a:avLst/>
          </a:prstGeom>
          <a:noFill/>
          <a:ln/>
        </p:spPr>
        <p:txBody>
          <a:bodyPr wrap="none" rtlCol="0" anchor="t"/>
          <a:lstStyle/>
          <a:p>
            <a:pPr algn="ct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Centralized Storage</a:t>
            </a:r>
            <a:endParaRPr lang="en-US" sz="2187" dirty="0"/>
          </a:p>
        </p:txBody>
      </p:sp>
      <p:sp>
        <p:nvSpPr>
          <p:cNvPr id="10" name="Text 8"/>
          <p:cNvSpPr/>
          <p:nvPr/>
        </p:nvSpPr>
        <p:spPr>
          <a:xfrm>
            <a:off x="2260163" y="5271730"/>
            <a:ext cx="2925604" cy="1066205"/>
          </a:xfrm>
          <a:prstGeom prst="rect">
            <a:avLst/>
          </a:prstGeom>
          <a:noFill/>
          <a:ln/>
        </p:spPr>
        <p:txBody>
          <a:bodyPr wrap="square" rtlCol="0" anchor="t"/>
          <a:lstStyle/>
          <a:p>
            <a:pPr algn="ct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Traditional databases where data is stored in a central location.</a:t>
            </a:r>
            <a:endParaRPr lang="en-US" sz="1750" dirty="0"/>
          </a:p>
        </p:txBody>
      </p:sp>
      <p:sp>
        <p:nvSpPr>
          <p:cNvPr id="11" name="Shape 9"/>
          <p:cNvSpPr/>
          <p:nvPr/>
        </p:nvSpPr>
        <p:spPr>
          <a:xfrm>
            <a:off x="7292876" y="3702487"/>
            <a:ext cx="44410" cy="777597"/>
          </a:xfrm>
          <a:prstGeom prst="rect">
            <a:avLst/>
          </a:prstGeom>
          <a:solidFill>
            <a:srgbClr val="140099"/>
          </a:solidFill>
          <a:ln/>
        </p:spPr>
      </p:sp>
      <p:sp>
        <p:nvSpPr>
          <p:cNvPr id="12" name="Shape 10"/>
          <p:cNvSpPr/>
          <p:nvPr/>
        </p:nvSpPr>
        <p:spPr>
          <a:xfrm>
            <a:off x="7065169" y="3452574"/>
            <a:ext cx="499943" cy="499943"/>
          </a:xfrm>
          <a:prstGeom prst="roundRect">
            <a:avLst>
              <a:gd name="adj" fmla="val 20000"/>
            </a:avLst>
          </a:prstGeom>
          <a:solidFill>
            <a:srgbClr val="110080"/>
          </a:solidFill>
          <a:ln w="13811">
            <a:solidFill>
              <a:srgbClr val="140099"/>
            </a:solidFill>
            <a:prstDash val="solid"/>
          </a:ln>
        </p:spPr>
      </p:sp>
      <p:sp>
        <p:nvSpPr>
          <p:cNvPr id="13" name="Text 11"/>
          <p:cNvSpPr/>
          <p:nvPr/>
        </p:nvSpPr>
        <p:spPr>
          <a:xfrm>
            <a:off x="7217212" y="3494246"/>
            <a:ext cx="19585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2</a:t>
            </a:r>
            <a:endParaRPr lang="en-US" sz="2624" dirty="0"/>
          </a:p>
        </p:txBody>
      </p:sp>
      <p:sp>
        <p:nvSpPr>
          <p:cNvPr id="14" name="Text 12"/>
          <p:cNvSpPr/>
          <p:nvPr/>
        </p:nvSpPr>
        <p:spPr>
          <a:xfrm>
            <a:off x="6132790" y="4702373"/>
            <a:ext cx="2364700" cy="347186"/>
          </a:xfrm>
          <a:prstGeom prst="rect">
            <a:avLst/>
          </a:prstGeom>
          <a:noFill/>
          <a:ln/>
        </p:spPr>
        <p:txBody>
          <a:bodyPr wrap="none" rtlCol="0" anchor="t"/>
          <a:lstStyle/>
          <a:p>
            <a:pPr algn="ct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Distributed Ledger</a:t>
            </a:r>
            <a:endParaRPr lang="en-US" sz="2187" dirty="0"/>
          </a:p>
        </p:txBody>
      </p:sp>
      <p:sp>
        <p:nvSpPr>
          <p:cNvPr id="15" name="Text 13"/>
          <p:cNvSpPr/>
          <p:nvPr/>
        </p:nvSpPr>
        <p:spPr>
          <a:xfrm>
            <a:off x="5852279" y="5271730"/>
            <a:ext cx="2925723" cy="1421606"/>
          </a:xfrm>
          <a:prstGeom prst="rect">
            <a:avLst/>
          </a:prstGeom>
          <a:noFill/>
          <a:ln/>
        </p:spPr>
        <p:txBody>
          <a:bodyPr wrap="square" rtlCol="0" anchor="t"/>
          <a:lstStyle/>
          <a:p>
            <a:pPr algn="ct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Data is stored across a distributed network where transactions are validated by nodes.</a:t>
            </a:r>
            <a:endParaRPr lang="en-US" sz="1750" dirty="0"/>
          </a:p>
        </p:txBody>
      </p:sp>
      <p:sp>
        <p:nvSpPr>
          <p:cNvPr id="16" name="Shape 14"/>
          <p:cNvSpPr/>
          <p:nvPr/>
        </p:nvSpPr>
        <p:spPr>
          <a:xfrm>
            <a:off x="10885110" y="3702487"/>
            <a:ext cx="44410" cy="777597"/>
          </a:xfrm>
          <a:prstGeom prst="rect">
            <a:avLst/>
          </a:prstGeom>
          <a:solidFill>
            <a:srgbClr val="140099"/>
          </a:solidFill>
          <a:ln/>
        </p:spPr>
      </p:sp>
      <p:sp>
        <p:nvSpPr>
          <p:cNvPr id="17" name="Shape 15"/>
          <p:cNvSpPr/>
          <p:nvPr/>
        </p:nvSpPr>
        <p:spPr>
          <a:xfrm>
            <a:off x="10657403" y="3452574"/>
            <a:ext cx="499943" cy="499943"/>
          </a:xfrm>
          <a:prstGeom prst="roundRect">
            <a:avLst>
              <a:gd name="adj" fmla="val 20000"/>
            </a:avLst>
          </a:prstGeom>
          <a:solidFill>
            <a:srgbClr val="110080"/>
          </a:solidFill>
          <a:ln w="13811">
            <a:solidFill>
              <a:srgbClr val="140099"/>
            </a:solidFill>
            <a:prstDash val="solid"/>
          </a:ln>
        </p:spPr>
      </p:sp>
      <p:sp>
        <p:nvSpPr>
          <p:cNvPr id="18" name="Text 16"/>
          <p:cNvSpPr/>
          <p:nvPr/>
        </p:nvSpPr>
        <p:spPr>
          <a:xfrm>
            <a:off x="10805636" y="3494246"/>
            <a:ext cx="203478"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Inter" pitchFamily="34" charset="0"/>
                <a:ea typeface="Inter" pitchFamily="34" charset="-122"/>
                <a:cs typeface="Inter" pitchFamily="34" charset="-120"/>
              </a:rPr>
              <a:t>3</a:t>
            </a:r>
            <a:endParaRPr lang="en-US" sz="2624" dirty="0"/>
          </a:p>
        </p:txBody>
      </p:sp>
      <p:sp>
        <p:nvSpPr>
          <p:cNvPr id="19" name="Text 17"/>
          <p:cNvSpPr/>
          <p:nvPr/>
        </p:nvSpPr>
        <p:spPr>
          <a:xfrm>
            <a:off x="9505117" y="4702373"/>
            <a:ext cx="2804517" cy="347186"/>
          </a:xfrm>
          <a:prstGeom prst="rect">
            <a:avLst/>
          </a:prstGeom>
          <a:noFill/>
          <a:ln/>
        </p:spPr>
        <p:txBody>
          <a:bodyPr wrap="none" rtlCol="0" anchor="t"/>
          <a:lstStyle/>
          <a:p>
            <a:pPr algn="ct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Decentralized Storage</a:t>
            </a:r>
            <a:endParaRPr lang="en-US" sz="2187" dirty="0"/>
          </a:p>
        </p:txBody>
      </p:sp>
      <p:sp>
        <p:nvSpPr>
          <p:cNvPr id="20" name="Text 18"/>
          <p:cNvSpPr/>
          <p:nvPr/>
        </p:nvSpPr>
        <p:spPr>
          <a:xfrm>
            <a:off x="9444514" y="5271730"/>
            <a:ext cx="2925723" cy="1066205"/>
          </a:xfrm>
          <a:prstGeom prst="rect">
            <a:avLst/>
          </a:prstGeom>
          <a:noFill/>
          <a:ln/>
        </p:spPr>
        <p:txBody>
          <a:bodyPr wrap="square" rtlCol="0" anchor="t"/>
          <a:lstStyle/>
          <a:p>
            <a:pPr algn="ct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Data is stored across a decentralized network without a central authority.</a:t>
            </a:r>
            <a:endParaRPr lang="en-US" sz="1750"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1921073"/>
            <a:ext cx="10554414" cy="1388745"/>
          </a:xfrm>
          <a:prstGeom prst="rect">
            <a:avLst/>
          </a:prstGeom>
          <a:noFill/>
          <a:ln/>
        </p:spPr>
        <p:txBody>
          <a:bodyPr wrap="squar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Empowering Data Privacy using Blockchain</a:t>
            </a:r>
            <a:endParaRPr lang="en-US" sz="4374" dirty="0"/>
          </a:p>
        </p:txBody>
      </p:sp>
      <p:sp>
        <p:nvSpPr>
          <p:cNvPr id="5" name="Text 3"/>
          <p:cNvSpPr/>
          <p:nvPr/>
        </p:nvSpPr>
        <p:spPr>
          <a:xfrm>
            <a:off x="2037993" y="3865245"/>
            <a:ext cx="2666286" cy="416481"/>
          </a:xfrm>
          <a:prstGeom prst="rect">
            <a:avLst/>
          </a:prstGeom>
          <a:noFill/>
          <a:ln/>
        </p:spPr>
        <p:txBody>
          <a:bodyPr wrap="none" rtlCol="0" anchor="t"/>
          <a:lstStyle/>
          <a:p>
            <a:pPr indent="0" marL="0">
              <a:lnSpc>
                <a:spcPts val="3281"/>
              </a:lnSpc>
              <a:buNone/>
            </a:pPr>
            <a:r>
              <a:rPr lang="en-US" sz="2624" b="1" spc="-79" kern="0" dirty="0">
                <a:solidFill>
                  <a:srgbClr val="FFFFFF"/>
                </a:solidFill>
                <a:latin typeface="Inter" pitchFamily="34" charset="0"/>
                <a:ea typeface="Inter" pitchFamily="34" charset="-122"/>
                <a:cs typeface="Inter" pitchFamily="34" charset="-120"/>
              </a:rPr>
              <a:t>Data Sharing</a:t>
            </a:r>
            <a:endParaRPr lang="en-US" sz="2624" dirty="0"/>
          </a:p>
        </p:txBody>
      </p:sp>
      <p:sp>
        <p:nvSpPr>
          <p:cNvPr id="6" name="Text 4"/>
          <p:cNvSpPr/>
          <p:nvPr/>
        </p:nvSpPr>
        <p:spPr>
          <a:xfrm>
            <a:off x="2393394" y="4531638"/>
            <a:ext cx="4650819" cy="799624"/>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E5E0DF"/>
                </a:solidFill>
                <a:latin typeface="Inter" pitchFamily="34" charset="0"/>
                <a:ea typeface="Inter" pitchFamily="34" charset="-122"/>
                <a:cs typeface="Inter" pitchFamily="34" charset="-120"/>
              </a:rPr>
              <a:t>Smart contracts for secure sharing of data between parties</a:t>
            </a:r>
            <a:endParaRPr lang="en-US" sz="1750" dirty="0"/>
          </a:p>
        </p:txBody>
      </p:sp>
      <p:sp>
        <p:nvSpPr>
          <p:cNvPr id="7" name="Text 5"/>
          <p:cNvSpPr/>
          <p:nvPr/>
        </p:nvSpPr>
        <p:spPr>
          <a:xfrm>
            <a:off x="2393394" y="5420082"/>
            <a:ext cx="4650819" cy="799624"/>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E5E0DF"/>
                </a:solidFill>
                <a:latin typeface="Inter" pitchFamily="34" charset="0"/>
                <a:ea typeface="Inter" pitchFamily="34" charset="-122"/>
                <a:cs typeface="Inter" pitchFamily="34" charset="-120"/>
              </a:rPr>
              <a:t>Permissioned blockchains for controlling access to data</a:t>
            </a:r>
            <a:endParaRPr lang="en-US" sz="1750" dirty="0"/>
          </a:p>
        </p:txBody>
      </p:sp>
      <p:sp>
        <p:nvSpPr>
          <p:cNvPr id="8" name="Text 6"/>
          <p:cNvSpPr/>
          <p:nvPr/>
        </p:nvSpPr>
        <p:spPr>
          <a:xfrm>
            <a:off x="7593806" y="3865245"/>
            <a:ext cx="3345775" cy="416481"/>
          </a:xfrm>
          <a:prstGeom prst="rect">
            <a:avLst/>
          </a:prstGeom>
          <a:noFill/>
          <a:ln/>
        </p:spPr>
        <p:txBody>
          <a:bodyPr wrap="none" rtlCol="0" anchor="t"/>
          <a:lstStyle/>
          <a:p>
            <a:pPr indent="0" marL="0">
              <a:lnSpc>
                <a:spcPts val="3281"/>
              </a:lnSpc>
              <a:buNone/>
            </a:pPr>
            <a:r>
              <a:rPr lang="en-US" sz="2624" b="1" spc="-79" kern="0" dirty="0">
                <a:solidFill>
                  <a:srgbClr val="FFFFFF"/>
                </a:solidFill>
                <a:latin typeface="Inter" pitchFamily="34" charset="0"/>
                <a:ea typeface="Inter" pitchFamily="34" charset="-122"/>
                <a:cs typeface="Inter" pitchFamily="34" charset="-120"/>
              </a:rPr>
              <a:t>Identity Management</a:t>
            </a:r>
            <a:endParaRPr lang="en-US" sz="2624" dirty="0"/>
          </a:p>
        </p:txBody>
      </p:sp>
      <p:sp>
        <p:nvSpPr>
          <p:cNvPr id="9" name="Text 7"/>
          <p:cNvSpPr/>
          <p:nvPr/>
        </p:nvSpPr>
        <p:spPr>
          <a:xfrm>
            <a:off x="7949208" y="4531638"/>
            <a:ext cx="4650819" cy="799624"/>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E5E0DF"/>
                </a:solidFill>
                <a:latin typeface="Inter" pitchFamily="34" charset="0"/>
                <a:ea typeface="Inter" pitchFamily="34" charset="-122"/>
                <a:cs typeface="Inter" pitchFamily="34" charset="-120"/>
              </a:rPr>
              <a:t>Decentralized identity systems for secure and private user data</a:t>
            </a:r>
            <a:endParaRPr lang="en-US" sz="1750" dirty="0"/>
          </a:p>
        </p:txBody>
      </p:sp>
      <p:sp>
        <p:nvSpPr>
          <p:cNvPr id="10" name="Text 8"/>
          <p:cNvSpPr/>
          <p:nvPr/>
        </p:nvSpPr>
        <p:spPr>
          <a:xfrm>
            <a:off x="7949208" y="5420082"/>
            <a:ext cx="4650819" cy="799624"/>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E5E0DF"/>
                </a:solidFill>
                <a:latin typeface="Inter" pitchFamily="34" charset="0"/>
                <a:ea typeface="Inter" pitchFamily="34" charset="-122"/>
                <a:cs typeface="Inter" pitchFamily="34" charset="-120"/>
              </a:rPr>
              <a:t>Verification and authentication of identities using blockchain</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1793200"/>
            <a:ext cx="10554414" cy="1388745"/>
          </a:xfrm>
          <a:prstGeom prst="rect">
            <a:avLst/>
          </a:prstGeom>
          <a:noFill/>
          <a:ln/>
        </p:spPr>
        <p:txBody>
          <a:bodyPr wrap="square" rtlCol="0" anchor="t"/>
          <a:lstStyle/>
          <a:p>
            <a:pPr indent="0" marL="0">
              <a:lnSpc>
                <a:spcPts val="5468"/>
              </a:lnSpc>
              <a:buNone/>
            </a:pPr>
            <a:r>
              <a:rPr lang="en-US" sz="4374" b="1" spc="-131" kern="0" dirty="0">
                <a:solidFill>
                  <a:srgbClr val="FFFFFF"/>
                </a:solidFill>
                <a:latin typeface="Inter" pitchFamily="34" charset="0"/>
                <a:ea typeface="Inter" pitchFamily="34" charset="-122"/>
                <a:cs typeface="Inter" pitchFamily="34" charset="-120"/>
              </a:rPr>
              <a:t>Implementing Blockchain Solutions for Big Data</a:t>
            </a:r>
            <a:endParaRPr lang="en-US" sz="4374" dirty="0"/>
          </a:p>
        </p:txBody>
      </p:sp>
      <p:sp>
        <p:nvSpPr>
          <p:cNvPr id="5" name="Shape 3"/>
          <p:cNvSpPr/>
          <p:nvPr/>
        </p:nvSpPr>
        <p:spPr>
          <a:xfrm>
            <a:off x="2037993" y="3626287"/>
            <a:ext cx="3370064" cy="2810113"/>
          </a:xfrm>
          <a:prstGeom prst="roundRect">
            <a:avLst>
              <a:gd name="adj" fmla="val 3558"/>
            </a:avLst>
          </a:prstGeom>
          <a:solidFill>
            <a:srgbClr val="110080"/>
          </a:solidFill>
          <a:ln w="13811">
            <a:solidFill>
              <a:srgbClr val="140099"/>
            </a:solidFill>
            <a:prstDash val="solid"/>
          </a:ln>
        </p:spPr>
      </p:sp>
      <p:sp>
        <p:nvSpPr>
          <p:cNvPr id="6" name="Text 4"/>
          <p:cNvSpPr/>
          <p:nvPr/>
        </p:nvSpPr>
        <p:spPr>
          <a:xfrm>
            <a:off x="2273975" y="3862268"/>
            <a:ext cx="2898100" cy="694373"/>
          </a:xfrm>
          <a:prstGeom prst="rect">
            <a:avLst/>
          </a:prstGeom>
          <a:noFill/>
          <a:ln/>
        </p:spPr>
        <p:txBody>
          <a:bodyPr wrap="squar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Integration &amp; Interoperability</a:t>
            </a:r>
            <a:endParaRPr lang="en-US" sz="2187" dirty="0"/>
          </a:p>
        </p:txBody>
      </p:sp>
      <p:sp>
        <p:nvSpPr>
          <p:cNvPr id="7" name="Text 5"/>
          <p:cNvSpPr/>
          <p:nvPr/>
        </p:nvSpPr>
        <p:spPr>
          <a:xfrm>
            <a:off x="2273975" y="4778812"/>
            <a:ext cx="2898100" cy="1421606"/>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Integrating blockchain solutions with existing systems and enabling seamless data transfer.</a:t>
            </a:r>
            <a:endParaRPr lang="en-US" sz="1750" dirty="0"/>
          </a:p>
        </p:txBody>
      </p:sp>
      <p:sp>
        <p:nvSpPr>
          <p:cNvPr id="8" name="Shape 6"/>
          <p:cNvSpPr/>
          <p:nvPr/>
        </p:nvSpPr>
        <p:spPr>
          <a:xfrm>
            <a:off x="5630228" y="3626287"/>
            <a:ext cx="3370064" cy="2810113"/>
          </a:xfrm>
          <a:prstGeom prst="roundRect">
            <a:avLst>
              <a:gd name="adj" fmla="val 3558"/>
            </a:avLst>
          </a:prstGeom>
          <a:solidFill>
            <a:srgbClr val="110080"/>
          </a:solidFill>
          <a:ln w="13811">
            <a:solidFill>
              <a:srgbClr val="140099"/>
            </a:solidFill>
            <a:prstDash val="solid"/>
          </a:ln>
        </p:spPr>
      </p:sp>
      <p:sp>
        <p:nvSpPr>
          <p:cNvPr id="9" name="Text 7"/>
          <p:cNvSpPr/>
          <p:nvPr/>
        </p:nvSpPr>
        <p:spPr>
          <a:xfrm>
            <a:off x="5866209" y="3862268"/>
            <a:ext cx="2898100" cy="694373"/>
          </a:xfrm>
          <a:prstGeom prst="rect">
            <a:avLst/>
          </a:prstGeom>
          <a:noFill/>
          <a:ln/>
        </p:spPr>
        <p:txBody>
          <a:bodyPr wrap="squar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User Adoption &amp; Education</a:t>
            </a:r>
            <a:endParaRPr lang="en-US" sz="2187" dirty="0"/>
          </a:p>
        </p:txBody>
      </p:sp>
      <p:sp>
        <p:nvSpPr>
          <p:cNvPr id="10" name="Text 8"/>
          <p:cNvSpPr/>
          <p:nvPr/>
        </p:nvSpPr>
        <p:spPr>
          <a:xfrm>
            <a:off x="5866209" y="4778812"/>
            <a:ext cx="2898100" cy="1421606"/>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Ensuring user buy-in and providing education to bridge the knowledge gap around blockchain.</a:t>
            </a:r>
            <a:endParaRPr lang="en-US" sz="1750" dirty="0"/>
          </a:p>
        </p:txBody>
      </p:sp>
      <p:sp>
        <p:nvSpPr>
          <p:cNvPr id="11" name="Shape 9"/>
          <p:cNvSpPr/>
          <p:nvPr/>
        </p:nvSpPr>
        <p:spPr>
          <a:xfrm>
            <a:off x="9222462" y="3626287"/>
            <a:ext cx="3370064" cy="2810113"/>
          </a:xfrm>
          <a:prstGeom prst="roundRect">
            <a:avLst>
              <a:gd name="adj" fmla="val 3558"/>
            </a:avLst>
          </a:prstGeom>
          <a:solidFill>
            <a:srgbClr val="110080"/>
          </a:solidFill>
          <a:ln w="13811">
            <a:solidFill>
              <a:srgbClr val="140099"/>
            </a:solidFill>
            <a:prstDash val="solid"/>
          </a:ln>
        </p:spPr>
      </p:sp>
      <p:sp>
        <p:nvSpPr>
          <p:cNvPr id="12" name="Text 10"/>
          <p:cNvSpPr/>
          <p:nvPr/>
        </p:nvSpPr>
        <p:spPr>
          <a:xfrm>
            <a:off x="9458444" y="3862268"/>
            <a:ext cx="2898100" cy="694373"/>
          </a:xfrm>
          <a:prstGeom prst="rect">
            <a:avLst/>
          </a:prstGeom>
          <a:noFill/>
          <a:ln/>
        </p:spPr>
        <p:txBody>
          <a:bodyPr wrap="square" rtlCol="0" anchor="t"/>
          <a:lstStyle/>
          <a:p>
            <a:pPr indent="0" marL="0">
              <a:lnSpc>
                <a:spcPts val="2734"/>
              </a:lnSpc>
              <a:buNone/>
            </a:pPr>
            <a:r>
              <a:rPr lang="en-US" sz="2187" b="1" spc="-66" kern="0" dirty="0">
                <a:solidFill>
                  <a:srgbClr val="E5E0DF"/>
                </a:solidFill>
                <a:latin typeface="Inter" pitchFamily="34" charset="0"/>
                <a:ea typeface="Inter" pitchFamily="34" charset="-122"/>
                <a:cs typeface="Inter" pitchFamily="34" charset="-120"/>
              </a:rPr>
              <a:t>Regulatory Environment</a:t>
            </a:r>
            <a:endParaRPr lang="en-US" sz="2187" dirty="0"/>
          </a:p>
        </p:txBody>
      </p:sp>
      <p:sp>
        <p:nvSpPr>
          <p:cNvPr id="13" name="Text 11"/>
          <p:cNvSpPr/>
          <p:nvPr/>
        </p:nvSpPr>
        <p:spPr>
          <a:xfrm>
            <a:off x="9458444" y="4778812"/>
            <a:ext cx="2898100"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Adapting to changing data privacy regulations and ensuring compliance.</a:t>
            </a:r>
            <a:endParaRPr lang="en-US" sz="1750" dirty="0"/>
          </a:p>
        </p:txBody>
      </p:sp>
      <p:pic>
        <p:nvPicPr>
          <p:cNvPr id="14"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2023-08-27T15:06:39Z</dcterms:created>
  <dcterms:modified xsi:type="dcterms:W3CDTF">2023-08-27T15:06:39Z</dcterms:modified>
</cp:coreProperties>
</file>